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0"/>
  </p:notesMasterIdLst>
  <p:sldIdLst>
    <p:sldId id="256" r:id="rId2"/>
    <p:sldId id="274" r:id="rId3"/>
    <p:sldId id="260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1" r:id="rId15"/>
    <p:sldId id="273" r:id="rId16"/>
    <p:sldId id="272" r:id="rId17"/>
    <p:sldId id="270" r:id="rId18"/>
    <p:sldId id="275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</p:showPr>
  <p:clrMru>
    <a:srgbClr val="D60093"/>
    <a:srgbClr val="CC3399"/>
    <a:srgbClr val="FF9966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9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665500-00EB-4B07-8648-98B7EA258359}" type="datetimeFigureOut">
              <a:rPr lang="pt-BR" smtClean="0"/>
              <a:pPr/>
              <a:t>29/03/2011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B309E0-8C9C-481A-AFDF-553B3C25904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B309E0-8C9C-481A-AFDF-553B3C259047}" type="slidenum">
              <a:rPr lang="pt-BR" smtClean="0"/>
              <a:pPr/>
              <a:t>10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iângulo retângulo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grpSp>
        <p:nvGrpSpPr>
          <p:cNvPr id="2" name="Grupo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orma livre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orma livre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orma livre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Conector reto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7814B8D-C73B-4971-989D-0723BEABB5A4}" type="datetimeFigureOut">
              <a:rPr lang="pt-BR" smtClean="0"/>
              <a:pPr/>
              <a:t>29/03/2011</a:t>
            </a:fld>
            <a:endParaRPr lang="pt-BR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pt-BR"/>
          </a:p>
        </p:txBody>
      </p:sp>
      <p:sp>
        <p:nvSpPr>
          <p:cNvPr id="27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2CFDB9D-810C-401A-8EF6-9CBB45B5963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814B8D-C73B-4971-989D-0723BEABB5A4}" type="datetimeFigureOut">
              <a:rPr lang="pt-BR" smtClean="0"/>
              <a:pPr/>
              <a:t>29/03/2011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CFDB9D-810C-401A-8EF6-9CBB45B59633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814B8D-C73B-4971-989D-0723BEABB5A4}" type="datetimeFigureOut">
              <a:rPr lang="pt-BR" smtClean="0"/>
              <a:pPr/>
              <a:t>29/03/2011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CFDB9D-810C-401A-8EF6-9CBB45B59633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" name="Divis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ivis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814B8D-C73B-4971-989D-0723BEABB5A4}" type="datetimeFigureOut">
              <a:rPr lang="pt-BR" smtClean="0"/>
              <a:pPr/>
              <a:t>29/03/2011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CFDB9D-810C-401A-8EF6-9CBB45B59633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814B8D-C73B-4971-989D-0723BEABB5A4}" type="datetimeFigureOut">
              <a:rPr lang="pt-BR" smtClean="0"/>
              <a:pPr/>
              <a:t>29/03/2011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CFDB9D-810C-401A-8EF6-9CBB45B5963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814B8D-C73B-4971-989D-0723BEABB5A4}" type="datetimeFigureOut">
              <a:rPr lang="pt-BR" smtClean="0"/>
              <a:pPr/>
              <a:t>29/03/2011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CFDB9D-810C-401A-8EF6-9CBB45B59633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814B8D-C73B-4971-989D-0723BEABB5A4}" type="datetimeFigureOut">
              <a:rPr lang="pt-BR" smtClean="0"/>
              <a:pPr/>
              <a:t>29/03/2011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CFDB9D-810C-401A-8EF6-9CBB45B5963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7814B8D-C73B-4971-989D-0723BEABB5A4}" type="datetimeFigureOut">
              <a:rPr lang="pt-BR" smtClean="0"/>
              <a:pPr/>
              <a:t>29/03/2011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CFDB9D-810C-401A-8EF6-9CBB45B5963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7814B8D-C73B-4971-989D-0723BEABB5A4}" type="datetimeFigureOut">
              <a:rPr lang="pt-BR" smtClean="0"/>
              <a:pPr/>
              <a:t>29/03/2011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2CFDB9D-810C-401A-8EF6-9CBB45B59633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orma livre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Triângulo retângulo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Conector reto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ivis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ivis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814B8D-C73B-4971-989D-0723BEABB5A4}" type="datetimeFigureOut">
              <a:rPr lang="pt-BR" smtClean="0"/>
              <a:pPr/>
              <a:t>29/03/2011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CFDB9D-810C-401A-8EF6-9CBB45B5963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814B8D-C73B-4971-989D-0723BEABB5A4}" type="datetimeFigureOut">
              <a:rPr lang="pt-BR" smtClean="0"/>
              <a:pPr/>
              <a:t>29/03/2011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CFDB9D-810C-401A-8EF6-9CBB45B5963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0000"/>
                <a:lumOff val="40000"/>
              </a:schemeClr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rma livre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orma livre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Triângulo retângulo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Conector reto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Espaço Reservado para Título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7814B8D-C73B-4971-989D-0723BEABB5A4}" type="datetimeFigureOut">
              <a:rPr lang="pt-BR" smtClean="0"/>
              <a:pPr/>
              <a:t>29/03/2011</a:t>
            </a:fld>
            <a:endParaRPr 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2CFDB9D-810C-401A-8EF6-9CBB45B59633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file:///C:\Documents%20and%20Settings\luzia\Configura&#231;&#245;es%20locais\Temporary%20Internet%20Files\OLK62\logomarca_atualizada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file:///C:\Documents%20and%20Settings\luzia\Configura&#231;&#245;es%20locais\Temporary%20Internet%20Files\OLK62\logomarca_atualizada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428728" y="1571612"/>
            <a:ext cx="6386530" cy="3000396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 smtClean="0">
                <a:solidFill>
                  <a:srgbClr val="D60093"/>
                </a:solidFill>
              </a:rPr>
              <a:t>CICLO DE ACÃO ACADÊMICA</a:t>
            </a:r>
            <a:br>
              <a:rPr lang="pt-BR" dirty="0" smtClean="0">
                <a:solidFill>
                  <a:srgbClr val="D60093"/>
                </a:solidFill>
              </a:rPr>
            </a:br>
            <a:r>
              <a:rPr lang="pt-BR" dirty="0" smtClean="0">
                <a:solidFill>
                  <a:srgbClr val="D60093"/>
                </a:solidFill>
              </a:rPr>
              <a:t> E </a:t>
            </a:r>
            <a:br>
              <a:rPr lang="pt-BR" dirty="0" smtClean="0">
                <a:solidFill>
                  <a:srgbClr val="D60093"/>
                </a:solidFill>
              </a:rPr>
            </a:br>
            <a:r>
              <a:rPr lang="pt-BR" dirty="0" smtClean="0">
                <a:solidFill>
                  <a:srgbClr val="D60093"/>
                </a:solidFill>
              </a:rPr>
              <a:t>SOCIAL</a:t>
            </a:r>
            <a:endParaRPr lang="pt-BR" dirty="0">
              <a:solidFill>
                <a:srgbClr val="D60093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00034" y="5944048"/>
            <a:ext cx="7772400" cy="913952"/>
          </a:xfrm>
        </p:spPr>
        <p:txBody>
          <a:bodyPr>
            <a:normAutofit lnSpcReduction="10000"/>
          </a:bodyPr>
          <a:lstStyle/>
          <a:p>
            <a:r>
              <a:rPr lang="pt-BR" b="1" dirty="0" smtClean="0">
                <a:solidFill>
                  <a:sysClr val="windowText" lastClr="000000"/>
                </a:solidFill>
              </a:rPr>
              <a:t>FACULDADE ANHANGUERA DE ANÁPOLIS</a:t>
            </a:r>
          </a:p>
          <a:p>
            <a:pPr algn="ctr"/>
            <a:r>
              <a:rPr lang="pt-BR" b="1" dirty="0" smtClean="0">
                <a:solidFill>
                  <a:sysClr val="windowText" lastClr="000000"/>
                </a:solidFill>
              </a:rPr>
              <a:t>29/03/2011 À 29/04/2011</a:t>
            </a:r>
            <a:endParaRPr lang="pt-BR" b="1" dirty="0">
              <a:solidFill>
                <a:sysClr val="windowText" lastClr="000000"/>
              </a:solidFill>
            </a:endParaRPr>
          </a:p>
        </p:txBody>
      </p:sp>
      <p:pic>
        <p:nvPicPr>
          <p:cNvPr id="1026" name="Picture 2" descr="C:\Documents and Settings\luzia\Configurações locais\Temporary Internet Files\OLK62\logomarca_atualizada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214282" y="142852"/>
            <a:ext cx="1142976" cy="942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http://grupoconcisa.com.br/home/wp-content/uploads/image/caduceu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43900" y="214290"/>
            <a:ext cx="857224" cy="1059528"/>
          </a:xfrm>
          <a:prstGeom prst="rect">
            <a:avLst/>
          </a:prstGeom>
          <a:noFill/>
        </p:spPr>
      </p:pic>
      <p:sp>
        <p:nvSpPr>
          <p:cNvPr id="11" name="Título 1"/>
          <p:cNvSpPr txBox="1">
            <a:spLocks/>
          </p:cNvSpPr>
          <p:nvPr/>
        </p:nvSpPr>
        <p:spPr>
          <a:xfrm>
            <a:off x="1357290" y="0"/>
            <a:ext cx="7643866" cy="928693"/>
          </a:xfrm>
          <a:prstGeom prst="rect">
            <a:avLst/>
          </a:prstGeo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D60093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CURSO DE CIÊNCIAS CONTÁBEIS</a:t>
            </a:r>
            <a:endParaRPr kumimoji="0" lang="pt-BR" sz="3200" b="1" i="0" u="none" strike="noStrike" kern="1200" cap="none" spc="0" normalizeH="0" baseline="0" noProof="0" dirty="0">
              <a:ln>
                <a:noFill/>
              </a:ln>
              <a:solidFill>
                <a:srgbClr val="D60093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85852" y="214290"/>
            <a:ext cx="6929486" cy="928694"/>
          </a:xfrm>
        </p:spPr>
        <p:txBody>
          <a:bodyPr>
            <a:noAutofit/>
          </a:bodyPr>
          <a:lstStyle/>
          <a:p>
            <a:pPr algn="just"/>
            <a:r>
              <a:rPr lang="pt-BR" sz="2800" dirty="0" smtClean="0">
                <a:solidFill>
                  <a:srgbClr val="D60093"/>
                </a:solidFill>
              </a:rPr>
              <a:t>CICLO DE ACÃO ACADÊMICA E SOCIAL</a:t>
            </a:r>
            <a:endParaRPr lang="pt-BR" sz="2800" dirty="0">
              <a:solidFill>
                <a:srgbClr val="D60093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00034" y="5944048"/>
            <a:ext cx="7772400" cy="913952"/>
          </a:xfrm>
        </p:spPr>
        <p:txBody>
          <a:bodyPr>
            <a:normAutofit lnSpcReduction="10000"/>
          </a:bodyPr>
          <a:lstStyle/>
          <a:p>
            <a:r>
              <a:rPr lang="pt-BR" b="1" dirty="0" smtClean="0">
                <a:solidFill>
                  <a:sysClr val="windowText" lastClr="000000"/>
                </a:solidFill>
              </a:rPr>
              <a:t>FACULDADE ANHANGUERA DE ANÁPOLIS</a:t>
            </a:r>
          </a:p>
          <a:p>
            <a:pPr algn="ctr"/>
            <a:r>
              <a:rPr lang="pt-BR" b="1" dirty="0" smtClean="0">
                <a:solidFill>
                  <a:sysClr val="windowText" lastClr="000000"/>
                </a:solidFill>
              </a:rPr>
              <a:t>29/03/2011 À 29/04/2011</a:t>
            </a:r>
            <a:endParaRPr lang="pt-BR" b="1" dirty="0">
              <a:solidFill>
                <a:sysClr val="windowText" lastClr="000000"/>
              </a:solidFill>
            </a:endParaRPr>
          </a:p>
        </p:txBody>
      </p:sp>
      <p:pic>
        <p:nvPicPr>
          <p:cNvPr id="1026" name="Picture 2" descr="C:\Documents and Settings\luzia\Configurações locais\Temporary Internet Files\OLK62\logomarca_atualizada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214282" y="142852"/>
            <a:ext cx="1142976" cy="942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http://grupoconcisa.com.br/home/wp-content/uploads/image/caduceu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143900" y="214290"/>
            <a:ext cx="857224" cy="1059528"/>
          </a:xfrm>
          <a:prstGeom prst="rect">
            <a:avLst/>
          </a:prstGeom>
          <a:noFill/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642910" y="1571612"/>
            <a:ext cx="7429552" cy="3286148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D60093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EVENTO PROJETADO PARA</a:t>
            </a:r>
            <a:r>
              <a:rPr kumimoji="0" lang="pt-BR" sz="2800" b="1" i="0" u="none" strike="noStrike" kern="1200" cap="none" spc="0" normalizeH="0" noProof="0" dirty="0" smtClean="0">
                <a:ln>
                  <a:noFill/>
                </a:ln>
                <a:solidFill>
                  <a:srgbClr val="D60093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ATENDER OS ALUNOS DO CURSO DE CIÊNCIAS CONTÁBEIS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sz="2800" b="1" dirty="0" smtClean="0">
              <a:solidFill>
                <a:srgbClr val="D60093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800" b="1" i="0" u="none" strike="noStrike" kern="1200" cap="none" spc="0" normalizeH="0" noProof="0" dirty="0" smtClean="0">
              <a:ln>
                <a:noFill/>
              </a:ln>
              <a:solidFill>
                <a:srgbClr val="D60093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  <a:p>
            <a:pPr lvl="0" algn="just">
              <a:spcBef>
                <a:spcPct val="0"/>
              </a:spcBef>
            </a:pPr>
            <a:r>
              <a:rPr lang="pt-BR" sz="2800" b="1" dirty="0" smtClean="0">
                <a:solidFill>
                  <a:srgbClr val="D60093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CADA ALUNO É RESPONSÁVEL PELO SUCESSO DO NOSSO PROJETO. </a:t>
            </a:r>
            <a:endParaRPr lang="pt-BR" sz="2800" b="1" baseline="0" dirty="0" smtClean="0">
              <a:solidFill>
                <a:srgbClr val="D60093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285720" y="1285860"/>
            <a:ext cx="8643998" cy="4857784"/>
          </a:xfrm>
        </p:spPr>
        <p:txBody>
          <a:bodyPr>
            <a:normAutofit/>
          </a:bodyPr>
          <a:lstStyle/>
          <a:p>
            <a:r>
              <a:rPr lang="pt-BR" sz="3200" b="1" dirty="0" smtClean="0">
                <a:solidFill>
                  <a:srgbClr val="CC3399"/>
                </a:solidFill>
              </a:rPr>
              <a:t>Tema: </a:t>
            </a:r>
          </a:p>
          <a:p>
            <a:pPr>
              <a:buNone/>
            </a:pPr>
            <a:r>
              <a:rPr lang="pt-BR" sz="3200" b="1" dirty="0" smtClean="0">
                <a:solidFill>
                  <a:srgbClr val="CC3399"/>
                </a:solidFill>
              </a:rPr>
              <a:t>Contabilizando Amor e promovendo o Desenvolvimento Humano e Social</a:t>
            </a:r>
          </a:p>
          <a:p>
            <a:pPr>
              <a:buNone/>
            </a:pPr>
            <a:endParaRPr lang="pt-BR" sz="3200" b="1" dirty="0" smtClean="0">
              <a:solidFill>
                <a:srgbClr val="CC3399"/>
              </a:solidFill>
            </a:endParaRPr>
          </a:p>
          <a:p>
            <a:pPr algn="ctr">
              <a:buNone/>
            </a:pPr>
            <a:r>
              <a:rPr lang="pt-BR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Em comemoração ao Dia da Contabilidade dia 25 de abril.</a:t>
            </a:r>
          </a:p>
          <a:p>
            <a:pPr>
              <a:buNone/>
            </a:pPr>
            <a:endParaRPr lang="pt-BR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r>
              <a:rPr lang="pt-BR" sz="2000" b="1" dirty="0" smtClean="0"/>
              <a:t>PROJETO ELABORADO:</a:t>
            </a:r>
            <a:endParaRPr lang="pt-BR" sz="2000" dirty="0" smtClean="0"/>
          </a:p>
          <a:p>
            <a:r>
              <a:rPr lang="pt-BR" sz="2000" b="1" dirty="0" smtClean="0"/>
              <a:t>Coordenador:</a:t>
            </a:r>
            <a:r>
              <a:rPr lang="pt-BR" sz="2000" dirty="0" smtClean="0"/>
              <a:t> Professora Luzia Bernardete Tessarollo;</a:t>
            </a:r>
          </a:p>
          <a:p>
            <a:r>
              <a:rPr lang="pt-BR" sz="2000" b="1" dirty="0" smtClean="0"/>
              <a:t>Professores_coord. do projeto:</a:t>
            </a:r>
            <a:r>
              <a:rPr lang="pt-BR" sz="2000" dirty="0" smtClean="0"/>
              <a:t> Carlos Renato Ferreira e Jalles Leonardo de Morais</a:t>
            </a:r>
          </a:p>
          <a:p>
            <a:pPr>
              <a:buNone/>
            </a:pPr>
            <a:endParaRPr lang="pt-BR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pt-BR" sz="2800" dirty="0" smtClean="0">
                <a:solidFill>
                  <a:srgbClr val="D60093"/>
                </a:solidFill>
              </a:rPr>
              <a:t>CICLO DE ACÃO ACADÊMICA E SOCIAL</a:t>
            </a:r>
            <a:endParaRPr lang="pt-BR" sz="2800" dirty="0"/>
          </a:p>
        </p:txBody>
      </p:sp>
      <p:pic>
        <p:nvPicPr>
          <p:cNvPr id="4" name="Picture 6" descr="http://grupoconcisa.com.br/home/wp-content/uploads/image/caduce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43834" y="214290"/>
            <a:ext cx="857224" cy="1059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pt-BR" sz="2800" dirty="0" smtClean="0">
                <a:solidFill>
                  <a:srgbClr val="D60093"/>
                </a:solidFill>
              </a:rPr>
              <a:t>CICLO DE ACÃO ACADÊMICA E SOCIAL</a:t>
            </a:r>
            <a:endParaRPr lang="pt-BR" sz="2800" dirty="0"/>
          </a:p>
        </p:txBody>
      </p:sp>
      <p:sp>
        <p:nvSpPr>
          <p:cNvPr id="5" name="Espaço Reservado para Conteúdo 1"/>
          <p:cNvSpPr>
            <a:spLocks noGrp="1"/>
          </p:cNvSpPr>
          <p:nvPr>
            <p:ph idx="1"/>
          </p:nvPr>
        </p:nvSpPr>
        <p:spPr>
          <a:xfrm>
            <a:off x="214282" y="1428736"/>
            <a:ext cx="8472518" cy="4578555"/>
          </a:xfrm>
        </p:spPr>
        <p:txBody>
          <a:bodyPr>
            <a:normAutofit fontScale="92500" lnSpcReduction="20000"/>
          </a:bodyPr>
          <a:lstStyle/>
          <a:p>
            <a:r>
              <a:rPr lang="pt-BR" sz="3200" b="1" dirty="0" smtClean="0">
                <a:solidFill>
                  <a:srgbClr val="CC3399"/>
                </a:solidFill>
              </a:rPr>
              <a:t>Atividades:</a:t>
            </a:r>
          </a:p>
          <a:p>
            <a:r>
              <a:rPr lang="pt-BR" sz="3200" b="1" dirty="0" smtClean="0">
                <a:solidFill>
                  <a:srgbClr val="CC3399"/>
                </a:solidFill>
              </a:rPr>
              <a:t>1.Responsabilidade Social</a:t>
            </a:r>
          </a:p>
          <a:p>
            <a:r>
              <a:rPr lang="pt-BR" sz="3200" b="1" dirty="0" smtClean="0">
                <a:solidFill>
                  <a:srgbClr val="CC3399"/>
                </a:solidFill>
              </a:rPr>
              <a:t>2.Responsabilidade Acadêmica_Egresso</a:t>
            </a:r>
          </a:p>
          <a:p>
            <a:r>
              <a:rPr lang="pt-BR" sz="3200" b="1" dirty="0" smtClean="0">
                <a:solidFill>
                  <a:srgbClr val="CC3399"/>
                </a:solidFill>
              </a:rPr>
              <a:t>3.Responsabilidade Acadêmica_Alunos</a:t>
            </a:r>
          </a:p>
          <a:p>
            <a:r>
              <a:rPr lang="pt-BR" sz="3200" b="1" dirty="0" smtClean="0">
                <a:solidFill>
                  <a:srgbClr val="CC3399"/>
                </a:solidFill>
              </a:rPr>
              <a:t>4. Mini Cursos</a:t>
            </a:r>
          </a:p>
          <a:p>
            <a:r>
              <a:rPr lang="pt-BR" sz="3200" b="1" dirty="0" smtClean="0">
                <a:solidFill>
                  <a:srgbClr val="CC3399"/>
                </a:solidFill>
              </a:rPr>
              <a:t>5. Seminário </a:t>
            </a:r>
          </a:p>
          <a:p>
            <a:r>
              <a:rPr lang="pt-BR" sz="3200" b="1" dirty="0" smtClean="0">
                <a:solidFill>
                  <a:srgbClr val="CC3399"/>
                </a:solidFill>
              </a:rPr>
              <a:t>6. </a:t>
            </a:r>
            <a:r>
              <a:rPr lang="pt-BR" sz="3600" b="1" dirty="0" smtClean="0">
                <a:solidFill>
                  <a:srgbClr val="CC3399"/>
                </a:solidFill>
              </a:rPr>
              <a:t>Momento de louvor_Palestra</a:t>
            </a:r>
          </a:p>
          <a:p>
            <a:r>
              <a:rPr lang="pt-BR" sz="3200" dirty="0" smtClean="0"/>
              <a:t>      </a:t>
            </a:r>
            <a:r>
              <a:rPr lang="pt-BR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“Drogas: Dependência Química”;</a:t>
            </a:r>
          </a:p>
          <a:p>
            <a:r>
              <a:rPr lang="pt-BR" sz="3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     “O papel do Jovem Cristão no meio em que vive”</a:t>
            </a:r>
          </a:p>
          <a:p>
            <a:endParaRPr lang="pt-BR" sz="3200" b="1" dirty="0" smtClean="0">
              <a:solidFill>
                <a:srgbClr val="CC3399"/>
              </a:solidFill>
            </a:endParaRPr>
          </a:p>
          <a:p>
            <a:endParaRPr lang="pt-BR" sz="3200" b="1" dirty="0" smtClean="0">
              <a:solidFill>
                <a:srgbClr val="CC3399"/>
              </a:solidFill>
            </a:endParaRPr>
          </a:p>
        </p:txBody>
      </p:sp>
      <p:pic>
        <p:nvPicPr>
          <p:cNvPr id="6" name="Picture 6" descr="http://grupoconcisa.com.br/home/wp-content/uploads/image/caduce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01056" y="214290"/>
            <a:ext cx="857224" cy="1059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b="1" dirty="0" smtClean="0">
                <a:solidFill>
                  <a:srgbClr val="CC3399"/>
                </a:solidFill>
              </a:rPr>
              <a:t>Tema: Contabilizando Amor_Páscoa Contábil  </a:t>
            </a:r>
          </a:p>
          <a:p>
            <a:endParaRPr lang="pt-BR" dirty="0" smtClean="0">
              <a:solidFill>
                <a:srgbClr val="CC3399"/>
              </a:solidFill>
            </a:endParaRPr>
          </a:p>
          <a:p>
            <a:pPr algn="just"/>
            <a:r>
              <a:rPr lang="pt-BR" dirty="0" smtClean="0">
                <a:solidFill>
                  <a:srgbClr val="CC3399"/>
                </a:solidFill>
              </a:rPr>
              <a:t>A </a:t>
            </a:r>
            <a:r>
              <a:rPr lang="pt-BR" b="1" dirty="0" smtClean="0">
                <a:solidFill>
                  <a:srgbClr val="CC3399"/>
                </a:solidFill>
              </a:rPr>
              <a:t>responsabilidade social</a:t>
            </a:r>
            <a:r>
              <a:rPr lang="pt-BR" dirty="0" smtClean="0">
                <a:solidFill>
                  <a:srgbClr val="CC3399"/>
                </a:solidFill>
              </a:rPr>
              <a:t> da instituição compreende os preceitos da inclusão social, promoção da igualdade de direitos e oportunidades, com vistas à ascensão dos indivíduos na sociedade globalizada.</a:t>
            </a:r>
          </a:p>
          <a:p>
            <a:pPr algn="just"/>
            <a:endParaRPr lang="pt-BR" dirty="0">
              <a:solidFill>
                <a:srgbClr val="CC3399"/>
              </a:solidFill>
            </a:endParaRP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200" dirty="0" smtClean="0">
                <a:solidFill>
                  <a:srgbClr val="CC3399"/>
                </a:solidFill>
              </a:rPr>
              <a:t>1.</a:t>
            </a:r>
            <a:r>
              <a:rPr lang="pt-BR" sz="3200" dirty="0" smtClean="0"/>
              <a:t> </a:t>
            </a:r>
            <a:r>
              <a:rPr lang="pt-BR" sz="3200" dirty="0" smtClean="0">
                <a:solidFill>
                  <a:srgbClr val="CC3399"/>
                </a:solidFill>
              </a:rPr>
              <a:t>Responsabilidade Social</a:t>
            </a:r>
            <a:br>
              <a:rPr lang="pt-BR" sz="3200" dirty="0" smtClean="0">
                <a:solidFill>
                  <a:srgbClr val="CC3399"/>
                </a:solidFill>
              </a:rPr>
            </a:br>
            <a:endParaRPr lang="pt-B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149927"/>
          </a:xfrm>
        </p:spPr>
        <p:txBody>
          <a:bodyPr/>
          <a:lstStyle/>
          <a:p>
            <a:r>
              <a:rPr lang="pt-BR" b="1" dirty="0" smtClean="0">
                <a:solidFill>
                  <a:srgbClr val="CC3399"/>
                </a:solidFill>
              </a:rPr>
              <a:t>PÚBLICO ALVO: </a:t>
            </a:r>
            <a:r>
              <a:rPr lang="pt-BR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Crianças, idosos e portadores de HIV e Câncer;</a:t>
            </a:r>
          </a:p>
          <a:p>
            <a:r>
              <a:rPr lang="pt-BR" b="1" dirty="0" smtClean="0">
                <a:solidFill>
                  <a:srgbClr val="CC3399"/>
                </a:solidFill>
              </a:rPr>
              <a:t>Creches Atendidas</a:t>
            </a:r>
            <a:r>
              <a:rPr lang="pt-BR" dirty="0" smtClean="0">
                <a:solidFill>
                  <a:srgbClr val="CC3399"/>
                </a:solidFill>
              </a:rPr>
              <a:t>: Creche Frederico Ozanan e Lar Infantil Luz de Jesus.</a:t>
            </a:r>
          </a:p>
          <a:p>
            <a:r>
              <a:rPr lang="pt-BR" b="1" dirty="0" smtClean="0">
                <a:solidFill>
                  <a:srgbClr val="CC3399"/>
                </a:solidFill>
              </a:rPr>
              <a:t>Asilos Atendidos</a:t>
            </a:r>
            <a:r>
              <a:rPr lang="pt-BR" dirty="0" smtClean="0">
                <a:solidFill>
                  <a:srgbClr val="CC3399"/>
                </a:solidFill>
              </a:rPr>
              <a:t>: São Vicente de Paula;</a:t>
            </a:r>
          </a:p>
          <a:p>
            <a:r>
              <a:rPr lang="pt-BR" b="1" dirty="0" smtClean="0">
                <a:solidFill>
                  <a:srgbClr val="CC3399"/>
                </a:solidFill>
              </a:rPr>
              <a:t>HIV_ Atendidos:</a:t>
            </a:r>
            <a:r>
              <a:rPr lang="pt-BR" dirty="0" smtClean="0">
                <a:solidFill>
                  <a:srgbClr val="CC3399"/>
                </a:solidFill>
              </a:rPr>
              <a:t> Casa Betânia</a:t>
            </a:r>
          </a:p>
          <a:p>
            <a:r>
              <a:rPr lang="pt-BR" b="1" dirty="0" smtClean="0">
                <a:solidFill>
                  <a:srgbClr val="CC3399"/>
                </a:solidFill>
              </a:rPr>
              <a:t>Câncer_ Atendidos:</a:t>
            </a:r>
            <a:r>
              <a:rPr lang="pt-BR" dirty="0" smtClean="0">
                <a:solidFill>
                  <a:srgbClr val="CC3399"/>
                </a:solidFill>
              </a:rPr>
              <a:t> Projeto Cólmeia</a:t>
            </a:r>
            <a:endParaRPr lang="pt-BR" dirty="0">
              <a:solidFill>
                <a:srgbClr val="CC3399"/>
              </a:solidFill>
            </a:endParaRP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400" dirty="0" smtClean="0">
                <a:solidFill>
                  <a:srgbClr val="CC3399"/>
                </a:solidFill>
              </a:rPr>
              <a:t>1.</a:t>
            </a:r>
            <a:r>
              <a:rPr lang="pt-BR" sz="4400" dirty="0" smtClean="0"/>
              <a:t> </a:t>
            </a:r>
            <a:r>
              <a:rPr lang="pt-BR" sz="4400" dirty="0" smtClean="0">
                <a:solidFill>
                  <a:srgbClr val="CC3399"/>
                </a:solidFill>
              </a:rPr>
              <a:t>Responsabilidade Social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642910" y="2643182"/>
            <a:ext cx="8229600" cy="2233424"/>
          </a:xfrm>
        </p:spPr>
        <p:txBody>
          <a:bodyPr/>
          <a:lstStyle/>
          <a:p>
            <a:pPr algn="just"/>
            <a:r>
              <a:rPr lang="pt-BR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RESULTADOS ESPERADOS: Viabilizar melhores </a:t>
            </a:r>
            <a:r>
              <a:rPr lang="pt-BR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condições de vida das crianças, idosos, portadores de HIV e Câncer, valorizar a vida, promover e elevar a auto-estima.</a:t>
            </a:r>
          </a:p>
          <a:p>
            <a:pPr algn="just"/>
            <a:endParaRPr lang="pt-BR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000" dirty="0" smtClean="0">
                <a:solidFill>
                  <a:srgbClr val="CC3399"/>
                </a:solidFill>
              </a:rPr>
              <a:t>1.</a:t>
            </a:r>
            <a:r>
              <a:rPr lang="pt-BR" sz="4000" dirty="0" smtClean="0"/>
              <a:t> </a:t>
            </a:r>
            <a:r>
              <a:rPr lang="pt-BR" sz="4000" dirty="0" smtClean="0">
                <a:solidFill>
                  <a:srgbClr val="CC3399"/>
                </a:solidFill>
              </a:rPr>
              <a:t>Responsabilidade Social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dirty="0" smtClean="0">
                <a:solidFill>
                  <a:srgbClr val="D60093"/>
                </a:solidFill>
              </a:rPr>
              <a:t>Foram eleitos professoes como padrinhos e madrinhas de cada turma:</a:t>
            </a:r>
          </a:p>
          <a:p>
            <a:endParaRPr lang="pt-BR" dirty="0" smtClean="0">
              <a:solidFill>
                <a:srgbClr val="D60093"/>
              </a:solidFill>
            </a:endParaRPr>
          </a:p>
          <a:p>
            <a:r>
              <a:rPr lang="pt-BR" dirty="0" smtClean="0">
                <a:solidFill>
                  <a:srgbClr val="D60093"/>
                </a:solidFill>
              </a:rPr>
              <a:t>1º per – Ana Paula e Artur Vandré </a:t>
            </a:r>
            <a:r>
              <a:rPr lang="pt-BR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(Casa Bethânia</a:t>
            </a:r>
            <a:r>
              <a:rPr lang="pt-BR" dirty="0" smtClean="0">
                <a:solidFill>
                  <a:srgbClr val="D60093"/>
                </a:solidFill>
              </a:rPr>
              <a:t>)</a:t>
            </a:r>
          </a:p>
          <a:p>
            <a:r>
              <a:rPr lang="pt-BR" dirty="0" smtClean="0">
                <a:solidFill>
                  <a:srgbClr val="D60093"/>
                </a:solidFill>
              </a:rPr>
              <a:t>2º e 3º per – Carlos Gutemberg e Helia Maria (</a:t>
            </a:r>
            <a:r>
              <a:rPr lang="pt-BR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Lar Infantil Luz de Jesus</a:t>
            </a:r>
            <a:r>
              <a:rPr lang="pt-BR" dirty="0" smtClean="0">
                <a:solidFill>
                  <a:srgbClr val="D60093"/>
                </a:solidFill>
              </a:rPr>
              <a:t>)</a:t>
            </a:r>
          </a:p>
          <a:p>
            <a:r>
              <a:rPr lang="pt-BR" dirty="0" smtClean="0">
                <a:solidFill>
                  <a:srgbClr val="D60093"/>
                </a:solidFill>
              </a:rPr>
              <a:t>4º perido – Marcelo Sabbatini e Raquel Nunes (</a:t>
            </a:r>
            <a:r>
              <a:rPr lang="pt-BR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Projeto Colméia</a:t>
            </a:r>
            <a:r>
              <a:rPr lang="pt-BR" dirty="0" smtClean="0">
                <a:solidFill>
                  <a:srgbClr val="D60093"/>
                </a:solidFill>
              </a:rPr>
              <a:t>)</a:t>
            </a:r>
          </a:p>
          <a:p>
            <a:r>
              <a:rPr lang="pt-BR" dirty="0" smtClean="0">
                <a:solidFill>
                  <a:srgbClr val="D60093"/>
                </a:solidFill>
              </a:rPr>
              <a:t>5º periodo – Jalles Leonardo e Carlos Renato  (</a:t>
            </a:r>
            <a:r>
              <a:rPr lang="pt-BR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Creche Frederico Ozanan</a:t>
            </a:r>
            <a:r>
              <a:rPr lang="pt-BR" dirty="0" smtClean="0">
                <a:solidFill>
                  <a:srgbClr val="D60093"/>
                </a:solidFill>
              </a:rPr>
              <a:t>)</a:t>
            </a:r>
          </a:p>
          <a:p>
            <a:r>
              <a:rPr lang="pt-BR" dirty="0" smtClean="0">
                <a:solidFill>
                  <a:srgbClr val="D60093"/>
                </a:solidFill>
              </a:rPr>
              <a:t> 6º período – Rangel Francisco (</a:t>
            </a:r>
            <a:r>
              <a:rPr lang="pt-BR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Asilo São Vicente de Paula</a:t>
            </a:r>
            <a:r>
              <a:rPr lang="pt-BR" dirty="0" smtClean="0">
                <a:solidFill>
                  <a:srgbClr val="D60093"/>
                </a:solidFill>
              </a:rPr>
              <a:t>)</a:t>
            </a:r>
          </a:p>
          <a:p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400" dirty="0" smtClean="0">
                <a:solidFill>
                  <a:srgbClr val="CC3399"/>
                </a:solidFill>
              </a:rPr>
              <a:t>1.</a:t>
            </a:r>
            <a:r>
              <a:rPr lang="pt-BR" sz="4400" dirty="0" smtClean="0"/>
              <a:t> </a:t>
            </a:r>
            <a:r>
              <a:rPr lang="pt-BR" sz="4400" dirty="0" smtClean="0">
                <a:solidFill>
                  <a:srgbClr val="CC3399"/>
                </a:solidFill>
              </a:rPr>
              <a:t>Responsabilidade Social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2662052"/>
          </a:xfrm>
        </p:spPr>
        <p:txBody>
          <a:bodyPr/>
          <a:lstStyle/>
          <a:p>
            <a:pPr algn="just"/>
            <a:r>
              <a:rPr lang="pt-BR" dirty="0" smtClean="0">
                <a:solidFill>
                  <a:schemeClr val="accent1">
                    <a:lumMod val="75000"/>
                  </a:schemeClr>
                </a:solidFill>
              </a:rPr>
              <a:t>O Aluno que participar no desenvolvimento desta ação, apoiando sua turma, será certificado com 30 horas de ação social. Estas horas poderão ser validadas para a ATIVIDADE COMPLEMENTAR.</a:t>
            </a:r>
            <a:endParaRPr lang="pt-B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000" dirty="0" smtClean="0">
                <a:solidFill>
                  <a:srgbClr val="CC3399"/>
                </a:solidFill>
              </a:rPr>
              <a:t>1.</a:t>
            </a:r>
            <a:r>
              <a:rPr lang="pt-BR" sz="4000" dirty="0" smtClean="0"/>
              <a:t> </a:t>
            </a:r>
            <a:r>
              <a:rPr lang="pt-BR" sz="4000" dirty="0" smtClean="0">
                <a:solidFill>
                  <a:srgbClr val="CC3399"/>
                </a:solidFill>
              </a:rPr>
              <a:t>Responsabilidade Social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ctrTitle"/>
          </p:nvPr>
        </p:nvSpPr>
        <p:spPr>
          <a:xfrm>
            <a:off x="0" y="0"/>
            <a:ext cx="7772400" cy="1829761"/>
          </a:xfrm>
        </p:spPr>
        <p:txBody>
          <a:bodyPr>
            <a:normAutofit fontScale="90000"/>
          </a:bodyPr>
          <a:lstStyle/>
          <a:p>
            <a:pPr algn="just"/>
            <a:r>
              <a:rPr lang="pt-BR" sz="3600" dirty="0" smtClean="0">
                <a:solidFill>
                  <a:srgbClr val="CC3399"/>
                </a:solidFill>
              </a:rPr>
              <a:t>2.Responsabilidade cadêmica_Egresso</a:t>
            </a:r>
            <a:r>
              <a:rPr lang="pt-BR" sz="4400" dirty="0" smtClean="0">
                <a:solidFill>
                  <a:srgbClr val="CC3399"/>
                </a:solidFill>
              </a:rPr>
              <a:t/>
            </a:r>
            <a:br>
              <a:rPr lang="pt-BR" sz="4400" dirty="0" smtClean="0">
                <a:solidFill>
                  <a:srgbClr val="CC3399"/>
                </a:solidFill>
              </a:rPr>
            </a:br>
            <a:endParaRPr lang="pt-BR" dirty="0"/>
          </a:p>
        </p:txBody>
      </p:sp>
      <p:sp>
        <p:nvSpPr>
          <p:cNvPr id="2" name="Espaço Reservado para Conteúdo 1"/>
          <p:cNvSpPr>
            <a:spLocks noGrp="1"/>
          </p:cNvSpPr>
          <p:nvPr>
            <p:ph type="subTitle" idx="1"/>
          </p:nvPr>
        </p:nvSpPr>
        <p:spPr>
          <a:xfrm>
            <a:off x="357158" y="1357298"/>
            <a:ext cx="8072494" cy="3286148"/>
          </a:xfrm>
        </p:spPr>
        <p:txBody>
          <a:bodyPr>
            <a:noAutofit/>
          </a:bodyPr>
          <a:lstStyle/>
          <a:p>
            <a:pPr algn="l"/>
            <a:endParaRPr lang="pt-BR" sz="2800" b="1" dirty="0" smtClean="0">
              <a:solidFill>
                <a:srgbClr val="D60093"/>
              </a:solidFill>
            </a:endParaRPr>
          </a:p>
          <a:p>
            <a:pPr algn="l"/>
            <a:endParaRPr lang="pt-BR" sz="2800" b="1" dirty="0" smtClean="0">
              <a:solidFill>
                <a:srgbClr val="D60093"/>
              </a:solidFill>
            </a:endParaRPr>
          </a:p>
          <a:p>
            <a:pPr algn="l"/>
            <a:r>
              <a:rPr lang="pt-BR" sz="2800" b="1" dirty="0" smtClean="0">
                <a:solidFill>
                  <a:srgbClr val="D60093"/>
                </a:solidFill>
              </a:rPr>
              <a:t>TITULO: </a:t>
            </a:r>
            <a:r>
              <a:rPr lang="pt-BR" sz="2800" dirty="0" smtClean="0">
                <a:solidFill>
                  <a:srgbClr val="D60093"/>
                </a:solidFill>
              </a:rPr>
              <a:t>Contabilizando Conhecimentos  </a:t>
            </a:r>
          </a:p>
          <a:p>
            <a:pPr algn="l"/>
            <a:endParaRPr lang="pt-BR" sz="2800" dirty="0" smtClean="0">
              <a:solidFill>
                <a:srgbClr val="D60093"/>
              </a:solidFill>
            </a:endParaRPr>
          </a:p>
          <a:p>
            <a:pPr algn="l"/>
            <a:r>
              <a:rPr lang="pt-BR" sz="2800" dirty="0" smtClean="0">
                <a:solidFill>
                  <a:srgbClr val="D60093"/>
                </a:solidFill>
              </a:rPr>
              <a:t>Os egressos 2010, atuarão com palestras sobre o mercado de trabalho</a:t>
            </a:r>
            <a:endParaRPr lang="pt-BR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>
          <a:xfrm>
            <a:off x="357158" y="500042"/>
            <a:ext cx="8258204" cy="5786478"/>
          </a:xfrm>
        </p:spPr>
        <p:txBody>
          <a:bodyPr>
            <a:normAutofit fontScale="90000"/>
          </a:bodyPr>
          <a:lstStyle/>
          <a:p>
            <a:r>
              <a:rPr lang="pt-BR" sz="2200" i="1" dirty="0" smtClean="0">
                <a:solidFill>
                  <a:srgbClr val="D60093"/>
                </a:solidFill>
              </a:rPr>
              <a:t>01/04 _ Ser contador _4ºp _ Marcelo Sabbatini</a:t>
            </a:r>
            <a:br>
              <a:rPr lang="pt-BR" sz="2200" i="1" dirty="0" smtClean="0">
                <a:solidFill>
                  <a:srgbClr val="D60093"/>
                </a:solidFill>
              </a:rPr>
            </a:br>
            <a:r>
              <a:rPr lang="pt-BR" sz="2200" i="1" dirty="0" smtClean="0">
                <a:solidFill>
                  <a:srgbClr val="D60093"/>
                </a:solidFill>
              </a:rPr>
              <a:t/>
            </a:r>
            <a:br>
              <a:rPr lang="pt-BR" sz="2200" i="1" dirty="0" smtClean="0">
                <a:solidFill>
                  <a:srgbClr val="D60093"/>
                </a:solidFill>
              </a:rPr>
            </a:br>
            <a:r>
              <a:rPr lang="pt-BR" sz="2200" i="1" dirty="0" smtClean="0">
                <a:solidFill>
                  <a:srgbClr val="D60093"/>
                </a:solidFill>
              </a:rPr>
              <a:t>01/04_19:10 à 20:30_ Palestra_Importância do Marketing Pessoal e Profissional para o Contador_ (2º e 3º)_ Gustavo Henrique</a:t>
            </a:r>
            <a:br>
              <a:rPr lang="pt-BR" sz="2200" i="1" dirty="0" smtClean="0">
                <a:solidFill>
                  <a:srgbClr val="D60093"/>
                </a:solidFill>
              </a:rPr>
            </a:br>
            <a:r>
              <a:rPr lang="pt-BR" sz="2200" dirty="0" smtClean="0">
                <a:solidFill>
                  <a:srgbClr val="D60093"/>
                </a:solidFill>
              </a:rPr>
              <a:t/>
            </a:r>
            <a:br>
              <a:rPr lang="pt-BR" sz="2200" dirty="0" smtClean="0">
                <a:solidFill>
                  <a:srgbClr val="D60093"/>
                </a:solidFill>
              </a:rPr>
            </a:br>
            <a:r>
              <a:rPr lang="pt-BR" sz="2200" i="1" dirty="0" smtClean="0">
                <a:solidFill>
                  <a:srgbClr val="D60093"/>
                </a:solidFill>
              </a:rPr>
              <a:t>08/04_Palestra_Departamento Pessoal _4ºp_ Camila</a:t>
            </a:r>
            <a:br>
              <a:rPr lang="pt-BR" sz="2200" i="1" dirty="0" smtClean="0">
                <a:solidFill>
                  <a:srgbClr val="D60093"/>
                </a:solidFill>
              </a:rPr>
            </a:br>
            <a:r>
              <a:rPr lang="pt-BR" sz="2200" dirty="0" smtClean="0">
                <a:solidFill>
                  <a:srgbClr val="D60093"/>
                </a:solidFill>
              </a:rPr>
              <a:t/>
            </a:r>
            <a:br>
              <a:rPr lang="pt-BR" sz="2200" dirty="0" smtClean="0">
                <a:solidFill>
                  <a:srgbClr val="D60093"/>
                </a:solidFill>
              </a:rPr>
            </a:br>
            <a:r>
              <a:rPr lang="pt-BR" sz="2200" i="1" dirty="0" smtClean="0">
                <a:solidFill>
                  <a:srgbClr val="D60093"/>
                </a:solidFill>
              </a:rPr>
              <a:t>08/04_Palestra_ Experiências de um Egresso no Mercado de Trabalho_ 5 º _ Christianne Felicio</a:t>
            </a:r>
            <a:br>
              <a:rPr lang="pt-BR" sz="2200" i="1" dirty="0" smtClean="0">
                <a:solidFill>
                  <a:srgbClr val="D60093"/>
                </a:solidFill>
              </a:rPr>
            </a:br>
            <a:r>
              <a:rPr lang="pt-BR" sz="2200" i="1" dirty="0" smtClean="0">
                <a:solidFill>
                  <a:srgbClr val="D60093"/>
                </a:solidFill>
              </a:rPr>
              <a:t/>
            </a:r>
            <a:br>
              <a:rPr lang="pt-BR" sz="2200" i="1" dirty="0" smtClean="0">
                <a:solidFill>
                  <a:srgbClr val="D60093"/>
                </a:solidFill>
              </a:rPr>
            </a:br>
            <a:r>
              <a:rPr lang="pt-BR" sz="2200" i="1" dirty="0" smtClean="0">
                <a:solidFill>
                  <a:srgbClr val="D60093"/>
                </a:solidFill>
              </a:rPr>
              <a:t> 08/04_Palestra_ Experiências de um Egresso no Mercado de Trabalho_ 6º_ Cárita Lopes. </a:t>
            </a:r>
            <a:br>
              <a:rPr lang="pt-BR" sz="2200" i="1" dirty="0" smtClean="0">
                <a:solidFill>
                  <a:srgbClr val="D60093"/>
                </a:solidFill>
              </a:rPr>
            </a:br>
            <a:r>
              <a:rPr lang="pt-BR" sz="2200" dirty="0" smtClean="0">
                <a:solidFill>
                  <a:srgbClr val="D60093"/>
                </a:solidFill>
              </a:rPr>
              <a:t/>
            </a:r>
            <a:br>
              <a:rPr lang="pt-BR" sz="2200" dirty="0" smtClean="0">
                <a:solidFill>
                  <a:srgbClr val="D60093"/>
                </a:solidFill>
              </a:rPr>
            </a:br>
            <a:r>
              <a:rPr lang="pt-BR" sz="2200" i="1" dirty="0" smtClean="0">
                <a:solidFill>
                  <a:srgbClr val="D60093"/>
                </a:solidFill>
              </a:rPr>
              <a:t>08/04_Palestra_ Contabilidade de condomínios _7ºp_ Paulo Henrique  Fonseca</a:t>
            </a:r>
            <a:br>
              <a:rPr lang="pt-BR" sz="2200" i="1" dirty="0" smtClean="0">
                <a:solidFill>
                  <a:srgbClr val="D60093"/>
                </a:solidFill>
              </a:rPr>
            </a:br>
            <a:r>
              <a:rPr lang="pt-BR" sz="2200" dirty="0" smtClean="0">
                <a:solidFill>
                  <a:srgbClr val="D60093"/>
                </a:solidFill>
              </a:rPr>
              <a:t/>
            </a:r>
            <a:br>
              <a:rPr lang="pt-BR" sz="2200" dirty="0" smtClean="0">
                <a:solidFill>
                  <a:srgbClr val="D60093"/>
                </a:solidFill>
              </a:rPr>
            </a:br>
            <a:r>
              <a:rPr lang="pt-BR" sz="2200" i="1" dirty="0" smtClean="0">
                <a:solidFill>
                  <a:srgbClr val="D60093"/>
                </a:solidFill>
              </a:rPr>
              <a:t>15/04_Palestra_ Contabilidade no Terceiro Setor; 7º_ Gustavo Henrique</a:t>
            </a:r>
            <a:endParaRPr lang="pt-BR" dirty="0">
              <a:solidFill>
                <a:srgbClr val="D6009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2800" b="1" i="1" dirty="0" smtClean="0"/>
              <a:t>Monitorias_em sala de aula</a:t>
            </a:r>
          </a:p>
          <a:p>
            <a:endParaRPr lang="pt-BR" sz="2800" dirty="0" smtClean="0"/>
          </a:p>
          <a:p>
            <a:r>
              <a:rPr lang="pt-BR" b="1" i="1" dirty="0" smtClean="0"/>
              <a:t>31/03 - 1º periodo_  DPP</a:t>
            </a:r>
          </a:p>
          <a:p>
            <a:r>
              <a:rPr lang="pt-BR" b="1" i="1" dirty="0" smtClean="0"/>
              <a:t>01/04 - 4º  Estrutura e Análise</a:t>
            </a:r>
            <a:endParaRPr lang="pt-BR" dirty="0" smtClean="0"/>
          </a:p>
          <a:p>
            <a:r>
              <a:rPr lang="pt-BR" b="1" i="1" dirty="0" smtClean="0"/>
              <a:t>01/04 – 5º  Contabilidade Tributária</a:t>
            </a:r>
          </a:p>
          <a:p>
            <a:r>
              <a:rPr lang="pt-BR" b="1" i="1" dirty="0" smtClean="0"/>
              <a:t>01/04 – 6º  Gestão de custos</a:t>
            </a:r>
          </a:p>
          <a:p>
            <a:r>
              <a:rPr lang="pt-BR" b="1" i="1" dirty="0" smtClean="0"/>
              <a:t>01/04 – 7º   Contabilidade e Orçamento Público</a:t>
            </a:r>
          </a:p>
          <a:p>
            <a:r>
              <a:rPr lang="pt-BR" b="1" i="1" dirty="0" smtClean="0"/>
              <a:t>02/04 – 2º e 3º per_Matemática aplicada</a:t>
            </a:r>
          </a:p>
          <a:p>
            <a:pPr>
              <a:buNone/>
            </a:pPr>
            <a:endParaRPr lang="pt-BR" dirty="0" smtClean="0"/>
          </a:p>
          <a:p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sz="3600" dirty="0" smtClean="0">
                <a:solidFill>
                  <a:srgbClr val="CC3399"/>
                </a:solidFill>
              </a:rPr>
              <a:t>3.Responsabilidade Acadêmica_Alunos</a:t>
            </a:r>
            <a:r>
              <a:rPr lang="pt-BR" sz="4400" dirty="0" smtClean="0">
                <a:solidFill>
                  <a:srgbClr val="CC3399"/>
                </a:solidFill>
              </a:rPr>
              <a:t/>
            </a:r>
            <a:br>
              <a:rPr lang="pt-BR" sz="4400" dirty="0" smtClean="0">
                <a:solidFill>
                  <a:srgbClr val="CC3399"/>
                </a:solidFill>
              </a:rPr>
            </a:b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Monitores</a:t>
            </a:r>
          </a:p>
          <a:p>
            <a:endParaRPr lang="pt-BR" dirty="0" smtClean="0"/>
          </a:p>
          <a:p>
            <a:r>
              <a:rPr lang="pt-BR" dirty="0" smtClean="0"/>
              <a:t>Alexadre </a:t>
            </a:r>
          </a:p>
          <a:p>
            <a:r>
              <a:rPr lang="pt-BR" dirty="0" smtClean="0"/>
              <a:t>Fernanda Soares</a:t>
            </a:r>
          </a:p>
          <a:p>
            <a:r>
              <a:rPr lang="pt-BR" dirty="0" smtClean="0"/>
              <a:t>Lucinéia</a:t>
            </a:r>
          </a:p>
          <a:p>
            <a:r>
              <a:rPr lang="pt-BR" dirty="0" smtClean="0"/>
              <a:t>Thalyson</a:t>
            </a:r>
          </a:p>
          <a:p>
            <a:endParaRPr lang="pt-BR" dirty="0" smtClean="0"/>
          </a:p>
          <a:p>
            <a:r>
              <a:rPr lang="pt-BR" dirty="0" smtClean="0"/>
              <a:t>Serão agendadas outras monitórias.</a:t>
            </a:r>
          </a:p>
          <a:p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sz="3600" dirty="0" smtClean="0">
                <a:solidFill>
                  <a:srgbClr val="CC3399"/>
                </a:solidFill>
              </a:rPr>
              <a:t>3.Responsabilidade Acadêmica_Alunos</a:t>
            </a:r>
            <a:r>
              <a:rPr lang="pt-BR" sz="5400" dirty="0" smtClean="0">
                <a:solidFill>
                  <a:srgbClr val="CC3399"/>
                </a:solidFill>
              </a:rPr>
              <a:t/>
            </a:r>
            <a:br>
              <a:rPr lang="pt-BR" sz="5400" dirty="0" smtClean="0">
                <a:solidFill>
                  <a:srgbClr val="CC3399"/>
                </a:solidFill>
              </a:rPr>
            </a:b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ctrTitle"/>
          </p:nvPr>
        </p:nvSpPr>
        <p:spPr>
          <a:xfrm>
            <a:off x="214282" y="285728"/>
            <a:ext cx="7772400" cy="785794"/>
          </a:xfrm>
        </p:spPr>
        <p:txBody>
          <a:bodyPr>
            <a:normAutofit fontScale="90000"/>
          </a:bodyPr>
          <a:lstStyle/>
          <a:p>
            <a:pPr algn="l"/>
            <a:r>
              <a:rPr lang="pt-BR" sz="3600" dirty="0" smtClean="0">
                <a:solidFill>
                  <a:srgbClr val="CC3399"/>
                </a:solidFill>
              </a:rPr>
              <a:t/>
            </a:r>
            <a:br>
              <a:rPr lang="pt-BR" sz="3600" dirty="0" smtClean="0">
                <a:solidFill>
                  <a:srgbClr val="CC3399"/>
                </a:solidFill>
              </a:rPr>
            </a:br>
            <a:r>
              <a:rPr lang="pt-BR" sz="3600" dirty="0" smtClean="0">
                <a:solidFill>
                  <a:srgbClr val="CC3399"/>
                </a:solidFill>
              </a:rPr>
              <a:t/>
            </a:r>
            <a:br>
              <a:rPr lang="pt-BR" sz="3600" dirty="0" smtClean="0">
                <a:solidFill>
                  <a:srgbClr val="CC3399"/>
                </a:solidFill>
              </a:rPr>
            </a:br>
            <a:r>
              <a:rPr lang="pt-BR" sz="3600" dirty="0" smtClean="0">
                <a:solidFill>
                  <a:srgbClr val="CC3399"/>
                </a:solidFill>
              </a:rPr>
              <a:t>4.Mini Cursos</a:t>
            </a:r>
            <a:endParaRPr lang="pt-BR" dirty="0"/>
          </a:p>
        </p:txBody>
      </p:sp>
      <p:sp>
        <p:nvSpPr>
          <p:cNvPr id="2" name="Espaço Reservado para Conteúdo 1"/>
          <p:cNvSpPr>
            <a:spLocks noGrp="1"/>
          </p:cNvSpPr>
          <p:nvPr>
            <p:ph type="subTitle" idx="1"/>
          </p:nvPr>
        </p:nvSpPr>
        <p:spPr>
          <a:xfrm>
            <a:off x="357158" y="1357298"/>
            <a:ext cx="8072494" cy="3786214"/>
          </a:xfrm>
        </p:spPr>
        <p:txBody>
          <a:bodyPr>
            <a:noAutofit/>
          </a:bodyPr>
          <a:lstStyle/>
          <a:p>
            <a:pPr algn="l"/>
            <a:endParaRPr lang="pt-BR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l"/>
            <a:r>
              <a:rPr lang="pt-BR" sz="2800" dirty="0" smtClean="0">
                <a:solidFill>
                  <a:schemeClr val="accent1">
                    <a:lumMod val="75000"/>
                  </a:schemeClr>
                </a:solidFill>
              </a:rPr>
              <a:t>04/04 _ IR Pessoa Fisica _ Jalles Leonardo</a:t>
            </a:r>
          </a:p>
          <a:p>
            <a:pPr algn="l"/>
            <a:r>
              <a:rPr lang="pt-BR" sz="2800" dirty="0" smtClean="0">
                <a:solidFill>
                  <a:schemeClr val="accent1">
                    <a:lumMod val="75000"/>
                  </a:schemeClr>
                </a:solidFill>
              </a:rPr>
              <a:t>08/04 _ Escrita Fiscal – Lucinéia</a:t>
            </a:r>
          </a:p>
          <a:p>
            <a:pPr algn="l"/>
            <a:r>
              <a:rPr lang="pt-BR" sz="2800" dirty="0" smtClean="0">
                <a:solidFill>
                  <a:schemeClr val="accent1">
                    <a:lumMod val="75000"/>
                  </a:schemeClr>
                </a:solidFill>
              </a:rPr>
              <a:t>08/04 - Departamento Pessoal </a:t>
            </a:r>
          </a:p>
          <a:p>
            <a:pPr algn="l"/>
            <a:r>
              <a:rPr lang="pt-BR" sz="2800" dirty="0" smtClean="0">
                <a:solidFill>
                  <a:schemeClr val="accent1">
                    <a:lumMod val="75000"/>
                  </a:schemeClr>
                </a:solidFill>
              </a:rPr>
              <a:t>08/04 - Finanças Pessoais</a:t>
            </a:r>
          </a:p>
          <a:p>
            <a:pPr algn="l"/>
            <a:r>
              <a:rPr lang="pt-BR" sz="2800" dirty="0" smtClean="0">
                <a:solidFill>
                  <a:schemeClr val="accent1">
                    <a:lumMod val="75000"/>
                  </a:schemeClr>
                </a:solidFill>
              </a:rPr>
              <a:t>14/04 _ Speed Fiscal – Edgar Madruga</a:t>
            </a:r>
          </a:p>
          <a:p>
            <a:pPr algn="l"/>
            <a:r>
              <a:rPr lang="pt-BR" sz="2800" dirty="0" smtClean="0">
                <a:solidFill>
                  <a:schemeClr val="accent1">
                    <a:lumMod val="75000"/>
                  </a:schemeClr>
                </a:solidFill>
              </a:rPr>
              <a:t>15/04 - HP 12C – Carlos Renato Ferreira</a:t>
            </a:r>
          </a:p>
        </p:txBody>
      </p:sp>
      <p:sp>
        <p:nvSpPr>
          <p:cNvPr id="4" name="Título 2"/>
          <p:cNvSpPr txBox="1">
            <a:spLocks/>
          </p:cNvSpPr>
          <p:nvPr/>
        </p:nvSpPr>
        <p:spPr>
          <a:xfrm>
            <a:off x="642910" y="5857892"/>
            <a:ext cx="7772400" cy="785794"/>
          </a:xfrm>
          <a:prstGeom prst="rect">
            <a:avLst/>
          </a:prstGeom>
        </p:spPr>
        <p:txBody>
          <a:bodyPr vert="horz" anchor="b">
            <a:normAutofit fontScale="9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800" b="1" i="0" u="none" strike="noStrike" kern="1200" cap="none" spc="0" normalizeH="0" baseline="0" noProof="0" dirty="0" smtClean="0">
                <a:ln>
                  <a:noFill/>
                </a:ln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Fazer inscrições antecipadas</a:t>
            </a:r>
            <a:endParaRPr kumimoji="0" lang="pt-BR" sz="4800" b="1" i="0" u="none" strike="noStrike" kern="1200" cap="none" spc="0" normalizeH="0" baseline="0" noProof="0" dirty="0">
              <a:ln>
                <a:noFill/>
              </a:ln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>
          <a:xfrm>
            <a:off x="285720" y="642918"/>
            <a:ext cx="7772400" cy="724866"/>
          </a:xfrm>
        </p:spPr>
        <p:txBody>
          <a:bodyPr>
            <a:normAutofit/>
          </a:bodyPr>
          <a:lstStyle/>
          <a:p>
            <a:r>
              <a:rPr lang="pt-BR" sz="3600" dirty="0" smtClean="0">
                <a:solidFill>
                  <a:srgbClr val="CC3399"/>
                </a:solidFill>
              </a:rPr>
              <a:t>5. Seminário de Contabilidade</a:t>
            </a:r>
            <a:endParaRPr lang="pt-BR" sz="3600" dirty="0"/>
          </a:p>
        </p:txBody>
      </p:sp>
      <p:sp>
        <p:nvSpPr>
          <p:cNvPr id="5" name="Subtítulo 4"/>
          <p:cNvSpPr>
            <a:spLocks noGrp="1"/>
          </p:cNvSpPr>
          <p:nvPr>
            <p:ph type="subTitle" idx="1"/>
          </p:nvPr>
        </p:nvSpPr>
        <p:spPr>
          <a:xfrm>
            <a:off x="500034" y="2143116"/>
            <a:ext cx="8072494" cy="2643206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Tema: Contabilidade, ciência que evolui com o homem para o homem.</a:t>
            </a:r>
          </a:p>
          <a:p>
            <a:pPr algn="just"/>
            <a:endParaRPr lang="pt-BR" dirty="0" smtClean="0"/>
          </a:p>
          <a:p>
            <a:pPr algn="just"/>
            <a:endParaRPr lang="pt-BR" dirty="0" smtClean="0"/>
          </a:p>
          <a:p>
            <a:pPr algn="ctr"/>
            <a:r>
              <a:rPr lang="pt-BR" dirty="0" smtClean="0"/>
              <a:t>25 e 26 de Abril de 2011_ Auditório do SENAC</a:t>
            </a:r>
          </a:p>
          <a:p>
            <a:pPr algn="ctr"/>
            <a:r>
              <a:rPr lang="pt-BR" dirty="0" smtClean="0"/>
              <a:t>Início às 18:00hs</a:t>
            </a:r>
          </a:p>
          <a:p>
            <a:pPr algn="just"/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>
          <a:xfrm>
            <a:off x="714348" y="214290"/>
            <a:ext cx="7772400" cy="1829761"/>
          </a:xfrm>
        </p:spPr>
        <p:txBody>
          <a:bodyPr>
            <a:normAutofit/>
          </a:bodyPr>
          <a:lstStyle/>
          <a:p>
            <a:pPr algn="l"/>
            <a:r>
              <a:rPr lang="pt-BR" sz="3600" dirty="0" smtClean="0">
                <a:solidFill>
                  <a:srgbClr val="CC3399"/>
                </a:solidFill>
              </a:rPr>
              <a:t>6. Momento de louvor_Palestra</a:t>
            </a:r>
            <a:r>
              <a:rPr lang="pt-BR" sz="5400" dirty="0" smtClean="0">
                <a:solidFill>
                  <a:srgbClr val="CC3399"/>
                </a:solidFill>
              </a:rPr>
              <a:t/>
            </a:r>
            <a:br>
              <a:rPr lang="pt-BR" sz="5400" dirty="0" smtClean="0">
                <a:solidFill>
                  <a:srgbClr val="CC3399"/>
                </a:solidFill>
              </a:rPr>
            </a:br>
            <a:r>
              <a:rPr lang="pt-BR" dirty="0" smtClean="0"/>
              <a:t>  </a:t>
            </a:r>
            <a:endParaRPr lang="pt-BR" dirty="0"/>
          </a:p>
        </p:txBody>
      </p:sp>
      <p:sp>
        <p:nvSpPr>
          <p:cNvPr id="5" name="Subtítulo 4"/>
          <p:cNvSpPr>
            <a:spLocks noGrp="1"/>
          </p:cNvSpPr>
          <p:nvPr>
            <p:ph type="subTitle" idx="1"/>
          </p:nvPr>
        </p:nvSpPr>
        <p:spPr>
          <a:xfrm>
            <a:off x="500034" y="1571612"/>
            <a:ext cx="8143932" cy="3714776"/>
          </a:xfrm>
        </p:spPr>
        <p:txBody>
          <a:bodyPr>
            <a:normAutofit/>
          </a:bodyPr>
          <a:lstStyle/>
          <a:p>
            <a:pPr algn="l"/>
            <a:r>
              <a:rPr lang="pt-BR" sz="3600" b="1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pt-BR" sz="2800" dirty="0" smtClean="0">
                <a:solidFill>
                  <a:schemeClr val="accent1">
                    <a:lumMod val="75000"/>
                  </a:schemeClr>
                </a:solidFill>
              </a:rPr>
              <a:t>“Drogas: Dependência Química</a:t>
            </a:r>
          </a:p>
          <a:p>
            <a:pPr algn="l"/>
            <a:r>
              <a:rPr lang="pt-BR" sz="2800" dirty="0" smtClean="0">
                <a:solidFill>
                  <a:schemeClr val="accent1">
                    <a:lumMod val="75000"/>
                  </a:schemeClr>
                </a:solidFill>
              </a:rPr>
              <a:t>     “O papel do Jovem Cristão no meio em que vive”</a:t>
            </a:r>
          </a:p>
          <a:p>
            <a:pPr algn="l"/>
            <a:endParaRPr lang="pt-BR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l"/>
            <a:r>
              <a:rPr lang="pt-BR" sz="2800" dirty="0" smtClean="0">
                <a:solidFill>
                  <a:schemeClr val="accent1">
                    <a:lumMod val="75000"/>
                  </a:schemeClr>
                </a:solidFill>
              </a:rPr>
              <a:t>Dia: 29/04/2011</a:t>
            </a:r>
          </a:p>
          <a:p>
            <a:pPr algn="l"/>
            <a:r>
              <a:rPr lang="pt-BR" sz="2800" dirty="0" smtClean="0">
                <a:solidFill>
                  <a:schemeClr val="accent1">
                    <a:lumMod val="75000"/>
                  </a:schemeClr>
                </a:solidFill>
              </a:rPr>
              <a:t>Local: Auditório da faculdade</a:t>
            </a:r>
          </a:p>
          <a:p>
            <a:pPr algn="l"/>
            <a:r>
              <a:rPr lang="pt-BR" sz="2800" dirty="0" smtClean="0">
                <a:solidFill>
                  <a:schemeClr val="accent1">
                    <a:lumMod val="75000"/>
                  </a:schemeClr>
                </a:solidFill>
              </a:rPr>
              <a:t>Horário:19:10 às 21:00</a:t>
            </a:r>
            <a:endParaRPr lang="pt-BR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214282" y="2214554"/>
            <a:ext cx="8715436" cy="2214578"/>
          </a:xfrm>
        </p:spPr>
        <p:txBody>
          <a:bodyPr>
            <a:normAutofit/>
          </a:bodyPr>
          <a:lstStyle/>
          <a:p>
            <a:pPr algn="ctr"/>
            <a:r>
              <a:rPr lang="pt-BR" sz="3600" dirty="0" smtClean="0">
                <a:solidFill>
                  <a:schemeClr val="accent1">
                    <a:lumMod val="75000"/>
                  </a:schemeClr>
                </a:solidFill>
              </a:rPr>
              <a:t>Quem conduz e arrasta o mundo não são as máquinas, mas as idéias.</a:t>
            </a:r>
          </a:p>
          <a:p>
            <a:pPr algn="ctr"/>
            <a:endParaRPr lang="pt-BR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pt-BR" dirty="0" smtClean="0">
                <a:solidFill>
                  <a:schemeClr val="accent1">
                    <a:lumMod val="75000"/>
                  </a:schemeClr>
                </a:solidFill>
              </a:rPr>
              <a:t>Victor Hugo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714348" y="428604"/>
            <a:ext cx="8286808" cy="5786478"/>
          </a:xfrm>
        </p:spPr>
        <p:txBody>
          <a:bodyPr>
            <a:normAutofit lnSpcReduction="10000"/>
          </a:bodyPr>
          <a:lstStyle/>
          <a:p>
            <a:pPr algn="ctr"/>
            <a:endParaRPr lang="pt-BR" dirty="0" smtClean="0"/>
          </a:p>
          <a:p>
            <a:pPr algn="ctr">
              <a:buNone/>
            </a:pPr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OBRIGADA </a:t>
            </a:r>
          </a:p>
          <a:p>
            <a:pPr algn="ctr">
              <a:buNone/>
            </a:pPr>
            <a:endParaRPr lang="pt-BR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E </a:t>
            </a:r>
          </a:p>
          <a:p>
            <a:pPr algn="ctr">
              <a:buNone/>
            </a:pPr>
            <a:endParaRPr lang="pt-BR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PARABÉNS </a:t>
            </a:r>
          </a:p>
          <a:p>
            <a:pPr algn="ctr">
              <a:buNone/>
            </a:pPr>
            <a:endParaRPr lang="pt-BR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pt-BR" b="1" dirty="0" smtClean="0">
                <a:solidFill>
                  <a:schemeClr val="accent1">
                    <a:lumMod val="75000"/>
                  </a:schemeClr>
                </a:solidFill>
              </a:rPr>
              <a:t>PELA PROFISSÃO QUE ESCOLHERAM.</a:t>
            </a:r>
          </a:p>
          <a:p>
            <a:pPr algn="ctr"/>
            <a:endParaRPr lang="pt-BR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endParaRPr lang="pt-BR" dirty="0" smtClean="0"/>
          </a:p>
          <a:p>
            <a:pPr algn="ctr"/>
            <a:endParaRPr lang="pt-BR" dirty="0" smtClean="0"/>
          </a:p>
          <a:p>
            <a:pPr algn="ctr"/>
            <a:endParaRPr lang="pt-BR" dirty="0" smtClean="0"/>
          </a:p>
          <a:p>
            <a:pPr algn="ctr"/>
            <a:r>
              <a:rPr lang="pt-BR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Coord. Profa.Luzia Bernardete Tessarollo</a:t>
            </a:r>
            <a:endParaRPr lang="pt-BR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so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Concurso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Viagem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211</TotalTime>
  <Words>608</Words>
  <Application>Microsoft Office PowerPoint</Application>
  <PresentationFormat>Apresentação na tela (4:3)</PresentationFormat>
  <Paragraphs>116</Paragraphs>
  <Slides>18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19" baseType="lpstr">
      <vt:lpstr>Concurso</vt:lpstr>
      <vt:lpstr>CICLO DE ACÃO ACADÊMICA  E  SOCIAL</vt:lpstr>
      <vt:lpstr>CICLO DE ACÃO ACADÊMICA E SOCIAL</vt:lpstr>
      <vt:lpstr>CICLO DE ACÃO ACADÊMICA E SOCIAL</vt:lpstr>
      <vt:lpstr>CICLO DE ACÃO ACADÊMICA E SOCIAL</vt:lpstr>
      <vt:lpstr>1. Responsabilidade Social </vt:lpstr>
      <vt:lpstr>1. Responsabilidade Social</vt:lpstr>
      <vt:lpstr>1. Responsabilidade Social</vt:lpstr>
      <vt:lpstr>1. Responsabilidade Social</vt:lpstr>
      <vt:lpstr>1. Responsabilidade Social</vt:lpstr>
      <vt:lpstr>2.Responsabilidade cadêmica_Egresso </vt:lpstr>
      <vt:lpstr>01/04 _ Ser contador _4ºp _ Marcelo Sabbatini  01/04_19:10 à 20:30_ Palestra_Importância do Marketing Pessoal e Profissional para o Contador_ (2º e 3º)_ Gustavo Henrique  08/04_Palestra_Departamento Pessoal _4ºp_ Camila  08/04_Palestra_ Experiências de um Egresso no Mercado de Trabalho_ 5 º _ Christianne Felicio   08/04_Palestra_ Experiências de um Egresso no Mercado de Trabalho_ 6º_ Cárita Lopes.   08/04_Palestra_ Contabilidade de condomínios _7ºp_ Paulo Henrique  Fonseca  15/04_Palestra_ Contabilidade no Terceiro Setor; 7º_ Gustavo Henrique</vt:lpstr>
      <vt:lpstr>3.Responsabilidade Acadêmica_Alunos </vt:lpstr>
      <vt:lpstr>3.Responsabilidade Acadêmica_Alunos </vt:lpstr>
      <vt:lpstr>  4.Mini Cursos</vt:lpstr>
      <vt:lpstr>5. Seminário de Contabilidade</vt:lpstr>
      <vt:lpstr>6. Momento de louvor_Palestra   </vt:lpstr>
      <vt:lpstr>Slide 17</vt:lpstr>
      <vt:lpstr>Slide 18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ACÃO ACADÊMICA  E  SOCIAL</dc:title>
  <dc:creator>Luzia</dc:creator>
  <cp:lastModifiedBy>Luzia</cp:lastModifiedBy>
  <cp:revision>15</cp:revision>
  <dcterms:created xsi:type="dcterms:W3CDTF">2011-03-24T02:29:08Z</dcterms:created>
  <dcterms:modified xsi:type="dcterms:W3CDTF">2011-03-29T04:46:07Z</dcterms:modified>
</cp:coreProperties>
</file>